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36"/>
  </p:notesMasterIdLst>
  <p:sldIdLst>
    <p:sldId id="283" r:id="rId2"/>
    <p:sldId id="344" r:id="rId3"/>
    <p:sldId id="308" r:id="rId4"/>
    <p:sldId id="309" r:id="rId5"/>
    <p:sldId id="310" r:id="rId6"/>
    <p:sldId id="311" r:id="rId7"/>
    <p:sldId id="307" r:id="rId8"/>
    <p:sldId id="301" r:id="rId9"/>
    <p:sldId id="340" r:id="rId10"/>
    <p:sldId id="321" r:id="rId11"/>
    <p:sldId id="338" r:id="rId12"/>
    <p:sldId id="339" r:id="rId13"/>
    <p:sldId id="322" r:id="rId14"/>
    <p:sldId id="323" r:id="rId15"/>
    <p:sldId id="324" r:id="rId16"/>
    <p:sldId id="325" r:id="rId17"/>
    <p:sldId id="326" r:id="rId18"/>
    <p:sldId id="346" r:id="rId19"/>
    <p:sldId id="327" r:id="rId20"/>
    <p:sldId id="328" r:id="rId21"/>
    <p:sldId id="343" r:id="rId22"/>
    <p:sldId id="341" r:id="rId23"/>
    <p:sldId id="342" r:id="rId24"/>
    <p:sldId id="347" r:id="rId25"/>
    <p:sldId id="345" r:id="rId26"/>
    <p:sldId id="331" r:id="rId27"/>
    <p:sldId id="312" r:id="rId28"/>
    <p:sldId id="313" r:id="rId29"/>
    <p:sldId id="320" r:id="rId30"/>
    <p:sldId id="314" r:id="rId31"/>
    <p:sldId id="315" r:id="rId32"/>
    <p:sldId id="316" r:id="rId33"/>
    <p:sldId id="329" r:id="rId34"/>
    <p:sldId id="319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2" autoAdjust="0"/>
    <p:restoredTop sz="94660"/>
  </p:normalViewPr>
  <p:slideViewPr>
    <p:cSldViewPr>
      <p:cViewPr varScale="1">
        <p:scale>
          <a:sx n="108" d="100"/>
          <a:sy n="108" d="100"/>
        </p:scale>
        <p:origin x="284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B470951-BD93-4E31-B382-4438EC34305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86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91C80-A29A-44FE-8B27-58152B14B6AB}" type="slidenum">
              <a:rPr lang="ar-SA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0786C7-6BA5-4E9B-A6B7-64CF0D96C7A2}" type="slidenum">
              <a:rPr lang="ar-SA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E525BB-B3D7-439B-B90B-F4B638DFD6FE}" type="slidenum">
              <a:rPr lang="ar-SA" smtClean="0">
                <a:latin typeface="Arial" pitchFamily="34" charset="0"/>
                <a:cs typeface="Arial" pitchFamily="34" charset="0"/>
              </a:rPr>
              <a:pPr/>
              <a:t>20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6C05E-8353-40EB-9CA8-0CFA9246A13F}" type="slidenum">
              <a:rPr lang="ar-SA" smtClean="0">
                <a:latin typeface="Arial" pitchFamily="34" charset="0"/>
                <a:cs typeface="Arial" pitchFamily="34" charset="0"/>
              </a:rPr>
              <a:pPr/>
              <a:t>26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20091-9553-47E9-882E-851108F5DA1E}" type="slidenum">
              <a:rPr lang="ar-SA" smtClean="0">
                <a:latin typeface="Arial" pitchFamily="34" charset="0"/>
                <a:cs typeface="Arial" pitchFamily="34" charset="0"/>
              </a:rPr>
              <a:pPr/>
              <a:t>33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EDE384-BBF3-4596-90E0-C31751471E82}" type="slidenum">
              <a:rPr lang="ar-SA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379766-A212-4267-94B7-4877D01A7838}" type="slidenum">
              <a:rPr lang="ar-SA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A006C-63B1-4007-80FF-5A172F75AC5C}" type="slidenum">
              <a:rPr lang="ar-SA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4B7DF4-A78A-4C0C-9656-56D6164F8663}" type="slidenum">
              <a:rPr lang="ar-SA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6EE03B-F854-42AD-A1D8-35E269B9BDB0}" type="slidenum">
              <a:rPr lang="ar-SA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7088" y="4346575"/>
            <a:ext cx="5203825" cy="3857625"/>
          </a:xfrm>
          <a:noFill/>
          <a:ln/>
        </p:spPr>
        <p:txBody>
          <a:bodyPr lIns="90487" tIns="44450" rIns="90487" bIns="44450"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3813" y="798513"/>
            <a:ext cx="4270375" cy="3201987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2A6157-2265-4879-816B-8AD74A2CDE84}" type="slidenum">
              <a:rPr lang="ar-SA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02E96-E16E-4BDD-B4C2-9DC74A92C38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469ED-3920-4B33-8C0D-B8D6032280C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904F3-EA11-467B-B502-55319B52EEE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7" y="140219"/>
            <a:ext cx="8646628" cy="994283"/>
          </a:xfrm>
        </p:spPr>
        <p:txBody>
          <a:bodyPr tIns="45898" bIns="45898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10427" y="1210985"/>
            <a:ext cx="4246795" cy="52773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259" y="1210985"/>
            <a:ext cx="4246795" cy="25621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259" y="3926141"/>
            <a:ext cx="4246795" cy="25621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33908" y="6564814"/>
            <a:ext cx="1530377" cy="229450"/>
          </a:xfrm>
        </p:spPr>
        <p:txBody>
          <a:bodyPr tIns="45898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429473" y="6564814"/>
            <a:ext cx="4744167" cy="229450"/>
          </a:xfrm>
        </p:spPr>
        <p:txBody>
          <a:bodyPr tIns="45898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397942" y="6501078"/>
            <a:ext cx="688669" cy="293186"/>
          </a:xfrm>
        </p:spPr>
        <p:txBody>
          <a:bodyPr lIns="91797" tIns="45898" rIns="91797"/>
          <a:lstStyle>
            <a:lvl1pPr>
              <a:defRPr/>
            </a:lvl1pPr>
          </a:lstStyle>
          <a:p>
            <a:pPr>
              <a:defRPr/>
            </a:pPr>
            <a:fld id="{27767932-3510-45D4-86E1-192C89F4AB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38423-9241-400C-9162-27B20571089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C0108-EEE8-4671-A7BA-0BEEE8A00BD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F97A0-4470-4A53-9391-C380EC99DEB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072E4-CEA3-4EC0-8E1E-FFABD18C3DD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DE9CE-DB7E-40E0-A0C8-19CB9BC8CF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0A4E3-E687-4238-823B-8F96F3FC09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75230-7FB0-4342-8209-733CF0078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18412-F3DD-4435-B332-642D626A551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fld id="{44073328-B271-4C10-985C-D1415EEB809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1" r:id="rId2"/>
    <p:sldLayoutId id="2147483787" r:id="rId3"/>
    <p:sldLayoutId id="2147483782" r:id="rId4"/>
    <p:sldLayoutId id="2147483783" r:id="rId5"/>
    <p:sldLayoutId id="2147483784" r:id="rId6"/>
    <p:sldLayoutId id="2147483788" r:id="rId7"/>
    <p:sldLayoutId id="2147483789" r:id="rId8"/>
    <p:sldLayoutId id="2147483790" r:id="rId9"/>
    <p:sldLayoutId id="2147483785" r:id="rId10"/>
    <p:sldLayoutId id="2147483791" r:id="rId11"/>
    <p:sldLayoutId id="214748379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71538" y="2132856"/>
            <a:ext cx="7143800" cy="1145656"/>
          </a:xfrm>
        </p:spPr>
        <p:txBody>
          <a:bodyPr>
            <a:normAutofit fontScale="90000"/>
          </a:bodyPr>
          <a:lstStyle/>
          <a:p>
            <a:pPr algn="ctr" defTabSz="917966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UML Objects and Sequence</a:t>
            </a: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/Interaction </a:t>
            </a:r>
            <a:br>
              <a:rPr lang="en-US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Diagrams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Interaction Diagram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Step-by-step realization of one of the flow of use case</a:t>
            </a:r>
          </a:p>
          <a:p>
            <a:pPr lvl="1" eaLnBrk="1" hangingPunct="1"/>
            <a:r>
              <a:rPr lang="en-US" dirty="0"/>
              <a:t>What objects needed for the flow</a:t>
            </a:r>
          </a:p>
          <a:p>
            <a:pPr lvl="1" eaLnBrk="1" hangingPunct="1"/>
            <a:r>
              <a:rPr lang="en-US" dirty="0"/>
              <a:t>What messages the object need to send</a:t>
            </a:r>
          </a:p>
          <a:p>
            <a:pPr lvl="1" eaLnBrk="1" hangingPunct="1"/>
            <a:r>
              <a:rPr lang="en-US" dirty="0"/>
              <a:t>What actors initiate flow</a:t>
            </a:r>
          </a:p>
          <a:p>
            <a:pPr lvl="1" eaLnBrk="1" hangingPunct="1"/>
            <a:r>
              <a:rPr lang="en-US" dirty="0"/>
              <a:t>The order of messages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71550" y="5373688"/>
            <a:ext cx="7056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“An intermediate b/w what and how”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 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 </a:t>
            </a:r>
            <a:r>
              <a:rPr lang="en-US" i="1" dirty="0"/>
              <a:t>Sequence</a:t>
            </a:r>
            <a:r>
              <a:rPr lang="en-US" dirty="0"/>
              <a:t> diagram is one of four types of </a:t>
            </a:r>
            <a:r>
              <a:rPr lang="en-US" i="1" dirty="0"/>
              <a:t>Interaction</a:t>
            </a:r>
            <a:r>
              <a:rPr lang="en-US" dirty="0"/>
              <a:t> diagram. (The other three are Timing Diagram, Interaction Overview Diagram and Communication Diagram.)</a:t>
            </a:r>
          </a:p>
          <a:p>
            <a:r>
              <a:rPr lang="en-US" dirty="0"/>
              <a:t>A Sequence diagram is a structured representation of behavior as a series of sequential steps over time.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 diagram…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Each sequence element is arranged in a horizontal sequence, with messages passing back and forward between elements.</a:t>
            </a:r>
          </a:p>
          <a:p>
            <a:r>
              <a:rPr lang="en-US" dirty="0"/>
              <a:t>Messages on a Sequence diagram can be of several types; the Messages can also be configured to reflect the operations and properties of the source and target elements</a:t>
            </a:r>
          </a:p>
          <a:p>
            <a:r>
              <a:rPr lang="en-US" dirty="0"/>
              <a:t>An Actor element can be used to represent the user initiating the flow of events.</a:t>
            </a:r>
          </a:p>
          <a:p>
            <a:r>
              <a:rPr lang="en-US" dirty="0"/>
              <a:t>Each element has a dashed stem called a lifeline, where that element exists and potentially takes part in the interactions.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Fun Example</a:t>
            </a:r>
            <a:br>
              <a:rPr lang="en-US" sz="3600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Objects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00275" y="1873250"/>
            <a:ext cx="4743450" cy="4429125"/>
          </a:xfrm>
        </p:spPr>
      </p:pic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Sequence and Collaboration Diagrams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E91507-0BC3-4AC3-A487-2516FC7A8FC1}" type="slidenum">
              <a:rPr lang="ar-SA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Fun Example</a:t>
            </a:r>
            <a:br>
              <a:rPr lang="en-US" sz="3600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Sequence diagram</a:t>
            </a: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04988" y="2359025"/>
            <a:ext cx="5534025" cy="3457575"/>
          </a:xfrm>
        </p:spPr>
      </p:pic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Sequence and Collaboration Diagrams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82CECA-D4A1-481C-91D4-7FFD2C5DDD25}" type="slidenum">
              <a:rPr lang="ar-SA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Fun Example</a:t>
            </a:r>
            <a:br>
              <a:rPr lang="en-US" sz="3600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Sequence diagram</a:t>
            </a:r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09788" y="2578100"/>
            <a:ext cx="4924425" cy="3019425"/>
          </a:xfrm>
        </p:spPr>
      </p:pic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Sequence and Collaboration Diagrams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146A9-919D-4F96-AE86-250F7362B508}" type="slidenum">
              <a:rPr lang="ar-SA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133600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 Sequence diagram contains: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Objects with their “lifelines”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Messages exchanged between objects in ordered sequence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Focus of Control (optional)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Objects are drawn as rectangles with underlined names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Object “</a:t>
            </a:r>
            <a:r>
              <a:rPr lang="en-US" sz="2400" dirty="0"/>
              <a:t>lifelines” are represented by</a:t>
            </a:r>
            <a:r>
              <a:rPr lang="en-US" sz="2800" dirty="0"/>
              <a:t> descending dashed lines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5143536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Sequence Diagram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tIns="45898"/>
          <a:lstStyle/>
          <a:p>
            <a:pPr>
              <a:defRPr/>
            </a:pPr>
            <a:r>
              <a:rPr lang="en-US"/>
              <a:t>Sequence and Collaboration Diagrams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91797" tIns="45898" rIns="91797"/>
          <a:lstStyle/>
          <a:p>
            <a:pPr>
              <a:defRPr/>
            </a:pPr>
            <a:fld id="{652AAE47-A7C6-4E8C-9EC6-C53E0F41B0E1}" type="slidenum">
              <a:rPr lang="ar-SA"/>
              <a:pPr>
                <a:defRPr/>
              </a:pPr>
              <a:t>17</a:t>
            </a:fld>
            <a:endParaRPr lang="en-US"/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 bIns="45898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Sequence Diagram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91797" bIns="45898"/>
          <a:lstStyle/>
          <a:p>
            <a:pPr eaLnBrk="1" hangingPunct="1">
              <a:lnSpc>
                <a:spcPct val="90000"/>
              </a:lnSpc>
            </a:pPr>
            <a:r>
              <a:rPr lang="en-US" sz="2400" dirty="0"/>
              <a:t>Ordered by time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Messages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Communication between objects where object asks another object to do something.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Make sure proper responsibilities assigned to proper objects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Message Specification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{name…}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Message Synchronization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{Synchronous, Asynchronous, Return}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Lifeline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69A1B-95EF-4A3E-9914-CB2E30A16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Message Synchronization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7DCCA52-1AF6-4D4C-B391-4494ADCC2C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1535" y="1774825"/>
            <a:ext cx="5720930" cy="46259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B366CA-EF45-44D0-9F0C-3D4839070ECA}"/>
              </a:ext>
            </a:extLst>
          </p:cNvPr>
          <p:cNvSpPr txBox="1"/>
          <p:nvPr/>
        </p:nvSpPr>
        <p:spPr>
          <a:xfrm>
            <a:off x="936964" y="3628270"/>
            <a:ext cx="659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Sync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9B2F84-29E2-4A0D-9530-7AB9D509B62F}"/>
              </a:ext>
            </a:extLst>
          </p:cNvPr>
          <p:cNvSpPr txBox="1"/>
          <p:nvPr/>
        </p:nvSpPr>
        <p:spPr>
          <a:xfrm>
            <a:off x="936964" y="418092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Async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5F5961-05B4-4703-B956-CE49414E970F}"/>
              </a:ext>
            </a:extLst>
          </p:cNvPr>
          <p:cNvSpPr txBox="1"/>
          <p:nvPr/>
        </p:nvSpPr>
        <p:spPr>
          <a:xfrm>
            <a:off x="970415" y="4733582"/>
            <a:ext cx="861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Return</a:t>
            </a:r>
          </a:p>
        </p:txBody>
      </p:sp>
    </p:spTree>
    <p:extLst>
      <p:ext uri="{BB962C8B-B14F-4D97-AF65-F5344CB8AC3E}">
        <p14:creationId xmlns:p14="http://schemas.microsoft.com/office/powerpoint/2010/main" val="74137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2636838"/>
            <a:ext cx="5688012" cy="1431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Where DO I start 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23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Starting Interaction Diagrams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Go through the flow-of-events</a:t>
            </a:r>
          </a:p>
          <a:p>
            <a:pPr eaLnBrk="1" hangingPunct="1"/>
            <a:r>
              <a:rPr lang="en-US" dirty="0"/>
              <a:t>Identify Classes/Objects </a:t>
            </a:r>
          </a:p>
          <a:p>
            <a:pPr eaLnBrk="1" hangingPunct="1"/>
            <a:r>
              <a:rPr lang="en-US" dirty="0"/>
              <a:t>Find the actors</a:t>
            </a:r>
          </a:p>
          <a:p>
            <a:pPr eaLnBrk="1" hangingPunct="1"/>
            <a:r>
              <a:rPr lang="en-US" dirty="0"/>
              <a:t>Add messages to the diagram</a:t>
            </a:r>
          </a:p>
          <a:p>
            <a:pPr eaLnBrk="1" hangingPunct="1">
              <a:buFont typeface="Wingdings" pitchFamily="2" charset="2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8FF1A-5804-4D07-9116-E77A2C6CB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Sequence Diagram Example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56FFC4-9066-42A0-AA81-9C7E44A8DC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" b="1597"/>
          <a:stretch/>
        </p:blipFill>
        <p:spPr>
          <a:xfrm>
            <a:off x="457200" y="1793020"/>
            <a:ext cx="8229600" cy="45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25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Fragments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Combined Fragment reflects a piece or pieces of interaction (called interaction operands) controlled by an interaction operator, whose corresponding </a:t>
            </a:r>
            <a:r>
              <a:rPr lang="en-US" dirty="0" err="1"/>
              <a:t>boolean</a:t>
            </a:r>
            <a:r>
              <a:rPr lang="en-US" dirty="0"/>
              <a:t> conditions are known as interaction constraints.</a:t>
            </a:r>
          </a:p>
        </p:txBody>
      </p:sp>
      <p:pic>
        <p:nvPicPr>
          <p:cNvPr id="6" name="Picture 5" descr="Alt_fragme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4714884"/>
            <a:ext cx="2033922" cy="150019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Fragment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combined fragment with one or more guarded operands whose guards are mutually exclusive. </a:t>
            </a:r>
          </a:p>
          <a:p>
            <a:r>
              <a:rPr lang="en-US" sz="2400" dirty="0"/>
              <a:t>At most one of the operands will be chosen. The chosen operand must have an explicit or implicit guard expression that evaluates to true at this point in the interaction. 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7185A1-7AD6-4FA0-8A06-57466D9F4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4149080"/>
            <a:ext cx="2657475" cy="2009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152894-0E7A-4B6F-9FB9-988EC52150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89" t="2892" r="2766" b="3769"/>
          <a:stretch/>
        </p:blipFill>
        <p:spPr>
          <a:xfrm>
            <a:off x="4572000" y="3690634"/>
            <a:ext cx="3791766" cy="316736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4AAA4-5F5B-408D-B2E9-D0D0E884D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Fragment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F298409-740D-4B80-942B-4C7F6FF0C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9023" y="1628800"/>
            <a:ext cx="5305954" cy="491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50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Classes Types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2529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357166"/>
            <a:ext cx="7543800" cy="762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The Classes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u="sng" dirty="0"/>
              <a:t>Boundary Classes</a:t>
            </a:r>
            <a:r>
              <a:rPr lang="en-US" sz="2800" dirty="0"/>
              <a:t>: </a:t>
            </a:r>
            <a:r>
              <a:rPr lang="en-US" sz="2800" dirty="0" err="1"/>
              <a:t>AddACourseOffering</a:t>
            </a:r>
            <a:endParaRPr lang="en-US" sz="2800" dirty="0"/>
          </a:p>
          <a:p>
            <a:pPr eaLnBrk="1" hangingPunct="1"/>
            <a:r>
              <a:rPr lang="en-US" sz="2800" u="sng" dirty="0"/>
              <a:t>Entity Classes</a:t>
            </a:r>
            <a:r>
              <a:rPr lang="en-US" sz="2800" dirty="0"/>
              <a:t>: Course, </a:t>
            </a:r>
            <a:r>
              <a:rPr lang="en-US" sz="2800" dirty="0" err="1"/>
              <a:t>CourseOffering</a:t>
            </a:r>
            <a:r>
              <a:rPr lang="en-US" sz="2800" dirty="0"/>
              <a:t> (Section), instructor , </a:t>
            </a:r>
            <a:r>
              <a:rPr lang="en-US" sz="2800" dirty="0" err="1"/>
              <a:t>CourseList</a:t>
            </a:r>
            <a:r>
              <a:rPr lang="en-US" sz="2800" dirty="0"/>
              <a:t>, </a:t>
            </a:r>
            <a:r>
              <a:rPr lang="en-US" sz="2800" dirty="0" err="1"/>
              <a:t>SectionList</a:t>
            </a:r>
            <a:r>
              <a:rPr lang="en-US" sz="2800" dirty="0"/>
              <a:t>, </a:t>
            </a:r>
            <a:r>
              <a:rPr lang="en-US" sz="2800" dirty="0" err="1"/>
              <a:t>InstructorSchedule</a:t>
            </a:r>
            <a:r>
              <a:rPr lang="en-US" sz="2800" dirty="0"/>
              <a:t> (Maybe),…</a:t>
            </a:r>
          </a:p>
          <a:p>
            <a:pPr eaLnBrk="1" hangingPunct="1"/>
            <a:r>
              <a:rPr lang="en-US" sz="2800" u="sng" dirty="0"/>
              <a:t>Control Classes</a:t>
            </a:r>
            <a:r>
              <a:rPr lang="en-US" sz="2800" dirty="0"/>
              <a:t>: </a:t>
            </a:r>
            <a:r>
              <a:rPr lang="en-US" sz="2800" dirty="0" err="1"/>
              <a:t>CourseManager</a:t>
            </a:r>
            <a:endParaRPr lang="en-US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4669A-A7AC-4948-8201-6D99BEE31813}" type="slidenum">
              <a:rPr lang="ar-SA"/>
              <a:pPr>
                <a:defRPr/>
              </a:pPr>
              <a:t>27</a:t>
            </a:fld>
            <a:endParaRPr lang="en-US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Roles of Objects/Classes</a:t>
            </a:r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Boundary (Interface) classes</a:t>
            </a:r>
          </a:p>
          <a:p>
            <a:pPr lvl="1" eaLnBrk="1" hangingPunct="1"/>
            <a:r>
              <a:rPr lang="en-US" sz="2400" dirty="0"/>
              <a:t>For everything concerned with system interfaces</a:t>
            </a:r>
          </a:p>
          <a:p>
            <a:pPr eaLnBrk="1" hangingPunct="1"/>
            <a:r>
              <a:rPr lang="en-US" sz="2800" dirty="0"/>
              <a:t>Entity classes</a:t>
            </a:r>
          </a:p>
          <a:p>
            <a:pPr lvl="1" eaLnBrk="1" hangingPunct="1"/>
            <a:r>
              <a:rPr lang="en-US" sz="2400" dirty="0"/>
              <a:t>For persistent information and behavior coupled to it.</a:t>
            </a:r>
          </a:p>
          <a:p>
            <a:pPr eaLnBrk="1" hangingPunct="1"/>
            <a:r>
              <a:rPr lang="en-US" sz="2800" dirty="0"/>
              <a:t>Control classes</a:t>
            </a:r>
          </a:p>
          <a:p>
            <a:pPr lvl="1" eaLnBrk="1" hangingPunct="1"/>
            <a:r>
              <a:rPr lang="en-US" sz="2400" dirty="0"/>
              <a:t>For functionality not normally tied to other classes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BC405C-6D4D-4AA4-A916-D0304A026C59}" type="slidenum">
              <a:rPr lang="ar-SA"/>
              <a:pPr>
                <a:defRPr/>
              </a:pPr>
              <a:t>28</a:t>
            </a:fld>
            <a:endParaRPr lang="en-US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Roles of Objects/Classes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Integrated into UML as stereotypes</a:t>
            </a:r>
          </a:p>
          <a:p>
            <a:pPr eaLnBrk="1" hangingPunct="1">
              <a:buFont typeface="Wingdings" pitchFamily="2" charset="2"/>
              <a:buNone/>
            </a:pPr>
            <a:endParaRPr lang="en-US"/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276600"/>
            <a:ext cx="81534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Class/Object Stereotypes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0427" y="1580654"/>
            <a:ext cx="4246795" cy="5277346"/>
          </a:xfrm>
        </p:spPr>
        <p:txBody>
          <a:bodyPr/>
          <a:lstStyle/>
          <a:p>
            <a:pPr eaLnBrk="1" hangingPunct="1"/>
            <a:r>
              <a:rPr lang="en-US" sz="2800" b="1" dirty="0"/>
              <a:t>Analysis Stereotypes</a:t>
            </a:r>
          </a:p>
          <a:p>
            <a:pPr lvl="1" eaLnBrk="1" hangingPunct="1"/>
            <a:r>
              <a:rPr lang="en-US" sz="2400" dirty="0"/>
              <a:t>Boundary</a:t>
            </a:r>
          </a:p>
          <a:p>
            <a:pPr lvl="1" eaLnBrk="1" hangingPunct="1"/>
            <a:r>
              <a:rPr lang="en-US" sz="2400" dirty="0"/>
              <a:t>Control</a:t>
            </a:r>
          </a:p>
          <a:p>
            <a:pPr lvl="1" eaLnBrk="1" hangingPunct="1"/>
            <a:r>
              <a:rPr lang="en-US" sz="2400" dirty="0"/>
              <a:t>Entity</a:t>
            </a:r>
          </a:p>
          <a:p>
            <a:pPr eaLnBrk="1" hangingPunct="1"/>
            <a:r>
              <a:rPr lang="en-US" sz="2800" dirty="0"/>
              <a:t>Additional </a:t>
            </a:r>
          </a:p>
          <a:p>
            <a:pPr eaLnBrk="1" hangingPunct="1"/>
            <a:endParaRPr lang="en-US" sz="2800" dirty="0"/>
          </a:p>
          <a:p>
            <a:pPr eaLnBrk="1" hangingPunct="1"/>
            <a:endParaRPr lang="en-US" sz="2800" dirty="0"/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66745" y="2128784"/>
            <a:ext cx="3194661" cy="1892961"/>
          </a:xfrm>
          <a:noFill/>
        </p:spPr>
      </p:pic>
      <p:pic>
        <p:nvPicPr>
          <p:cNvPr id="12293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81691" y="4346799"/>
            <a:ext cx="1224301" cy="1212579"/>
          </a:xfrm>
          <a:noFill/>
        </p:spPr>
      </p:pic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FC2BD1-1161-46D0-9EDA-F3C65F99E70B}" type="slidenum">
              <a:rPr lang="ar-SA"/>
              <a:pPr>
                <a:defRPr/>
              </a:pPr>
              <a:t>29</a:t>
            </a:fld>
            <a:endParaRPr lang="en-US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9783" y="4346799"/>
            <a:ext cx="1224301" cy="118708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699" y="4357954"/>
            <a:ext cx="1224301" cy="121257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Objects &amp; Classes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/>
              <a:t>Objects are something which encapsulates information and behavior</a:t>
            </a:r>
          </a:p>
          <a:p>
            <a:pPr lvl="1" eaLnBrk="1" hangingPunct="1"/>
            <a:r>
              <a:rPr lang="en-US"/>
              <a:t>Information called as attributes</a:t>
            </a:r>
          </a:p>
          <a:p>
            <a:pPr lvl="1" eaLnBrk="1" hangingPunct="1"/>
            <a:r>
              <a:rPr lang="en-US"/>
              <a:t>Behavior are operations</a:t>
            </a:r>
          </a:p>
          <a:p>
            <a:pPr eaLnBrk="1" hangingPunct="1"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23E6E3-9432-41D8-9421-8CF79A8431E5}" type="slidenum">
              <a:rPr lang="ar-SA"/>
              <a:pPr>
                <a:defRPr/>
              </a:pPr>
              <a:t>30</a:t>
            </a:fld>
            <a:endParaRPr lang="en-US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Boundary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 Boundary is a stereotyped Object/class that models some system boundary, typically a user interface screen. 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A Boundary is used in the conceptual phase to capture users interacting with the system at a screen level (or some other boundary interface type).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Handle communication between the system surroundings and the inside of the system.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How to discover?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pic>
        <p:nvPicPr>
          <p:cNvPr id="5" name="Picture 4" descr="d_boundar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75880"/>
            <a:ext cx="1285884" cy="126981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48878E-AEBD-4368-8AE9-DE14808927D7}" type="slidenum">
              <a:rPr lang="ar-SA"/>
              <a:pPr>
                <a:defRPr/>
              </a:pPr>
              <a:t>31</a:t>
            </a:fld>
            <a:endParaRPr lang="en-US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Boundary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905000"/>
            <a:ext cx="8610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E25B46-B687-414A-A4D2-659BA10FFC8E}" type="slidenum">
              <a:rPr lang="ar-SA"/>
              <a:pPr>
                <a:defRPr/>
              </a:pPr>
              <a:t>32</a:t>
            </a:fld>
            <a:endParaRPr lang="en-US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/>
              <a:t>Entity and their Attributes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An Entity is a stereotyped Object/Class that models a store or persistence mechanism that captures the information or knowledge in a system.</a:t>
            </a:r>
          </a:p>
          <a:p>
            <a:pPr eaLnBrk="1" hangingPunct="1"/>
            <a:r>
              <a:rPr lang="en-US" dirty="0"/>
              <a:t>To store information persisting after completion of a use cases</a:t>
            </a:r>
          </a:p>
          <a:p>
            <a:pPr eaLnBrk="1" hangingPunct="1"/>
            <a:r>
              <a:rPr lang="en-US" dirty="0"/>
              <a:t>Independent of the surrounding</a:t>
            </a:r>
          </a:p>
          <a:p>
            <a:pPr eaLnBrk="1" hangingPunct="1"/>
            <a:r>
              <a:rPr lang="en-US" dirty="0"/>
              <a:t>Application independent</a:t>
            </a:r>
          </a:p>
          <a:p>
            <a:pPr eaLnBrk="1" hangingPunct="1"/>
            <a:r>
              <a:rPr lang="en-US" dirty="0"/>
              <a:t>Accomplish some responsibility </a:t>
            </a:r>
          </a:p>
          <a:p>
            <a:pPr eaLnBrk="1" hangingPunct="1"/>
            <a:r>
              <a:rPr lang="en-US" dirty="0"/>
              <a:t>How to discover?</a:t>
            </a:r>
          </a:p>
          <a:p>
            <a:pPr lvl="1" eaLnBrk="1" hangingPunct="1"/>
            <a:endParaRPr lang="en-US" dirty="0"/>
          </a:p>
        </p:txBody>
      </p:sp>
      <p:pic>
        <p:nvPicPr>
          <p:cNvPr id="5" name="Picture 4" descr="d_entit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142852"/>
            <a:ext cx="785818" cy="123917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357166"/>
            <a:ext cx="7543800" cy="762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Control Classes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Model sequencing behavior of a use case</a:t>
            </a:r>
          </a:p>
          <a:p>
            <a:pPr eaLnBrk="1" hangingPunct="1"/>
            <a:r>
              <a:rPr lang="en-US" dirty="0"/>
              <a:t>Coordinate the events</a:t>
            </a:r>
          </a:p>
          <a:p>
            <a:pPr eaLnBrk="1" hangingPunct="1"/>
            <a:r>
              <a:rPr lang="en-US" dirty="0"/>
              <a:t>“executes” the use case</a:t>
            </a:r>
          </a:p>
          <a:p>
            <a:pPr eaLnBrk="1" hangingPunct="1"/>
            <a:r>
              <a:rPr lang="en-US" dirty="0"/>
              <a:t>Dynamics of the use case</a:t>
            </a:r>
          </a:p>
          <a:p>
            <a:pPr eaLnBrk="1" hangingPunct="1"/>
            <a:r>
              <a:rPr lang="en-US" dirty="0"/>
              <a:t>Responsible for the flow of events in the use case.</a:t>
            </a:r>
          </a:p>
        </p:txBody>
      </p:sp>
      <p:pic>
        <p:nvPicPr>
          <p:cNvPr id="4" name="Picture 3" descr="d_contro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142852"/>
            <a:ext cx="928694" cy="126244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Class/Object Interaction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endParaRPr lang="en-US" dirty="0"/>
          </a:p>
        </p:txBody>
      </p:sp>
      <p:grpSp>
        <p:nvGrpSpPr>
          <p:cNvPr id="27652" name="Group 13"/>
          <p:cNvGrpSpPr>
            <a:grpSpLocks/>
          </p:cNvGrpSpPr>
          <p:nvPr/>
        </p:nvGrpSpPr>
        <p:grpSpPr bwMode="auto">
          <a:xfrm>
            <a:off x="762000" y="2819400"/>
            <a:ext cx="1524000" cy="1905000"/>
            <a:chOff x="2208" y="1728"/>
            <a:chExt cx="1872" cy="2180"/>
          </a:xfrm>
        </p:grpSpPr>
        <p:sp>
          <p:nvSpPr>
            <p:cNvPr id="27671" name="Rectangle 4"/>
            <p:cNvSpPr>
              <a:spLocks noChangeArrowheads="1"/>
            </p:cNvSpPr>
            <p:nvPr/>
          </p:nvSpPr>
          <p:spPr bwMode="auto">
            <a:xfrm>
              <a:off x="2217" y="1728"/>
              <a:ext cx="1863" cy="218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Gill Sans MT" pitchFamily="34" charset="0"/>
              </a:endParaRPr>
            </a:p>
          </p:txBody>
        </p:sp>
        <p:sp>
          <p:nvSpPr>
            <p:cNvPr id="27672" name="Line 6"/>
            <p:cNvSpPr>
              <a:spLocks noChangeShapeType="1"/>
            </p:cNvSpPr>
            <p:nvPr/>
          </p:nvSpPr>
          <p:spPr bwMode="auto">
            <a:xfrm>
              <a:off x="2217" y="2823"/>
              <a:ext cx="186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3" name="Text Box 7"/>
            <p:cNvSpPr txBox="1">
              <a:spLocks noChangeArrowheads="1"/>
            </p:cNvSpPr>
            <p:nvPr/>
          </p:nvSpPr>
          <p:spPr bwMode="auto">
            <a:xfrm>
              <a:off x="2582" y="1902"/>
              <a:ext cx="1097" cy="410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r>
                <a:rPr lang="en-US" sz="1400">
                  <a:latin typeface="Gill Sans MT" pitchFamily="34" charset="0"/>
                </a:rPr>
                <a:t>Student</a:t>
              </a:r>
              <a:endParaRPr lang="en-US" sz="2200">
                <a:latin typeface="Gill Sans MT" pitchFamily="34" charset="0"/>
              </a:endParaRPr>
            </a:p>
          </p:txBody>
        </p:sp>
        <p:sp>
          <p:nvSpPr>
            <p:cNvPr id="27674" name="Text Box 8"/>
            <p:cNvSpPr txBox="1">
              <a:spLocks noChangeArrowheads="1"/>
            </p:cNvSpPr>
            <p:nvPr/>
          </p:nvSpPr>
          <p:spPr bwMode="auto">
            <a:xfrm>
              <a:off x="2317" y="2181"/>
              <a:ext cx="1494" cy="551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endParaRPr lang="en-US" sz="2200">
                <a:latin typeface="Gill Sans MT" pitchFamily="34" charset="0"/>
              </a:endParaRPr>
            </a:p>
          </p:txBody>
        </p:sp>
        <p:sp>
          <p:nvSpPr>
            <p:cNvPr id="27675" name="Text Box 9"/>
            <p:cNvSpPr txBox="1">
              <a:spLocks noChangeArrowheads="1"/>
            </p:cNvSpPr>
            <p:nvPr/>
          </p:nvSpPr>
          <p:spPr bwMode="auto">
            <a:xfrm>
              <a:off x="2256" y="2877"/>
              <a:ext cx="1776" cy="498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endParaRPr lang="en-US" sz="1900" b="1">
                <a:solidFill>
                  <a:schemeClr val="accent1"/>
                </a:solidFill>
                <a:latin typeface="Gill Sans MT" pitchFamily="34" charset="0"/>
              </a:endParaRPr>
            </a:p>
          </p:txBody>
        </p:sp>
        <p:sp>
          <p:nvSpPr>
            <p:cNvPr id="27676" name="Line 12"/>
            <p:cNvSpPr>
              <a:spLocks noChangeShapeType="1"/>
            </p:cNvSpPr>
            <p:nvPr/>
          </p:nvSpPr>
          <p:spPr bwMode="auto">
            <a:xfrm>
              <a:off x="2208" y="2338"/>
              <a:ext cx="186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53" name="TextBox 10"/>
          <p:cNvSpPr txBox="1">
            <a:spLocks noChangeArrowheads="1"/>
          </p:cNvSpPr>
          <p:nvPr/>
        </p:nvSpPr>
        <p:spPr bwMode="auto">
          <a:xfrm>
            <a:off x="838200" y="2819400"/>
            <a:ext cx="1389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Gill Sans MT" pitchFamily="34" charset="0"/>
              </a:rPr>
              <a:t>&lt;&lt;interface&gt;&gt;</a:t>
            </a:r>
          </a:p>
        </p:txBody>
      </p:sp>
      <p:grpSp>
        <p:nvGrpSpPr>
          <p:cNvPr id="27654" name="Group 13"/>
          <p:cNvGrpSpPr>
            <a:grpSpLocks/>
          </p:cNvGrpSpPr>
          <p:nvPr/>
        </p:nvGrpSpPr>
        <p:grpSpPr bwMode="auto">
          <a:xfrm>
            <a:off x="3733800" y="2819400"/>
            <a:ext cx="1524000" cy="1905000"/>
            <a:chOff x="2208" y="1728"/>
            <a:chExt cx="1872" cy="2180"/>
          </a:xfrm>
        </p:grpSpPr>
        <p:sp>
          <p:nvSpPr>
            <p:cNvPr id="27665" name="Rectangle 12"/>
            <p:cNvSpPr>
              <a:spLocks noChangeArrowheads="1"/>
            </p:cNvSpPr>
            <p:nvPr/>
          </p:nvSpPr>
          <p:spPr bwMode="auto">
            <a:xfrm>
              <a:off x="2217" y="1728"/>
              <a:ext cx="1863" cy="218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Gill Sans MT" pitchFamily="34" charset="0"/>
              </a:endParaRPr>
            </a:p>
          </p:txBody>
        </p:sp>
        <p:sp>
          <p:nvSpPr>
            <p:cNvPr id="27666" name="Line 6"/>
            <p:cNvSpPr>
              <a:spLocks noChangeShapeType="1"/>
            </p:cNvSpPr>
            <p:nvPr/>
          </p:nvSpPr>
          <p:spPr bwMode="auto">
            <a:xfrm>
              <a:off x="2217" y="2823"/>
              <a:ext cx="186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7" name="Text Box 7"/>
            <p:cNvSpPr txBox="1">
              <a:spLocks noChangeArrowheads="1"/>
            </p:cNvSpPr>
            <p:nvPr/>
          </p:nvSpPr>
          <p:spPr bwMode="auto">
            <a:xfrm>
              <a:off x="2395" y="1754"/>
              <a:ext cx="1591" cy="410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r>
                <a:rPr lang="en-US" sz="1400">
                  <a:latin typeface="Gill Sans MT" pitchFamily="34" charset="0"/>
                </a:rPr>
                <a:t>&lt;&lt;control&gt;&gt;</a:t>
              </a:r>
              <a:endParaRPr lang="en-US" sz="2200">
                <a:latin typeface="Gill Sans MT" pitchFamily="34" charset="0"/>
              </a:endParaRPr>
            </a:p>
          </p:txBody>
        </p:sp>
        <p:sp>
          <p:nvSpPr>
            <p:cNvPr id="27668" name="Text Box 8"/>
            <p:cNvSpPr txBox="1">
              <a:spLocks noChangeArrowheads="1"/>
            </p:cNvSpPr>
            <p:nvPr/>
          </p:nvSpPr>
          <p:spPr bwMode="auto">
            <a:xfrm>
              <a:off x="2317" y="2181"/>
              <a:ext cx="1494" cy="551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endParaRPr lang="en-US" sz="2200">
                <a:latin typeface="Gill Sans MT" pitchFamily="34" charset="0"/>
              </a:endParaRPr>
            </a:p>
          </p:txBody>
        </p:sp>
        <p:sp>
          <p:nvSpPr>
            <p:cNvPr id="27669" name="Text Box 9"/>
            <p:cNvSpPr txBox="1">
              <a:spLocks noChangeArrowheads="1"/>
            </p:cNvSpPr>
            <p:nvPr/>
          </p:nvSpPr>
          <p:spPr bwMode="auto">
            <a:xfrm>
              <a:off x="2256" y="2877"/>
              <a:ext cx="1776" cy="498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endParaRPr lang="en-US" sz="1900" b="1">
                <a:solidFill>
                  <a:schemeClr val="accent1"/>
                </a:solidFill>
                <a:latin typeface="Gill Sans MT" pitchFamily="34" charset="0"/>
              </a:endParaRPr>
            </a:p>
          </p:txBody>
        </p:sp>
        <p:sp>
          <p:nvSpPr>
            <p:cNvPr id="27670" name="Line 12"/>
            <p:cNvSpPr>
              <a:spLocks noChangeShapeType="1"/>
            </p:cNvSpPr>
            <p:nvPr/>
          </p:nvSpPr>
          <p:spPr bwMode="auto">
            <a:xfrm>
              <a:off x="2208" y="2338"/>
              <a:ext cx="186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655" name="Group 13"/>
          <p:cNvGrpSpPr>
            <a:grpSpLocks/>
          </p:cNvGrpSpPr>
          <p:nvPr/>
        </p:nvGrpSpPr>
        <p:grpSpPr bwMode="auto">
          <a:xfrm>
            <a:off x="6705600" y="2819400"/>
            <a:ext cx="1524000" cy="1905000"/>
            <a:chOff x="2208" y="1728"/>
            <a:chExt cx="1872" cy="2180"/>
          </a:xfrm>
        </p:grpSpPr>
        <p:sp>
          <p:nvSpPr>
            <p:cNvPr id="27659" name="Rectangle 19"/>
            <p:cNvSpPr>
              <a:spLocks noChangeArrowheads="1"/>
            </p:cNvSpPr>
            <p:nvPr/>
          </p:nvSpPr>
          <p:spPr bwMode="auto">
            <a:xfrm>
              <a:off x="2217" y="1728"/>
              <a:ext cx="1863" cy="218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Gill Sans MT" pitchFamily="34" charset="0"/>
              </a:endParaRPr>
            </a:p>
          </p:txBody>
        </p:sp>
        <p:sp>
          <p:nvSpPr>
            <p:cNvPr id="27660" name="Line 6"/>
            <p:cNvSpPr>
              <a:spLocks noChangeShapeType="1"/>
            </p:cNvSpPr>
            <p:nvPr/>
          </p:nvSpPr>
          <p:spPr bwMode="auto">
            <a:xfrm>
              <a:off x="2217" y="2823"/>
              <a:ext cx="186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1" name="Text Box 7"/>
            <p:cNvSpPr txBox="1">
              <a:spLocks noChangeArrowheads="1"/>
            </p:cNvSpPr>
            <p:nvPr/>
          </p:nvSpPr>
          <p:spPr bwMode="auto">
            <a:xfrm>
              <a:off x="2582" y="1902"/>
              <a:ext cx="1097" cy="410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r>
                <a:rPr lang="en-US" sz="1400">
                  <a:latin typeface="Gill Sans MT" pitchFamily="34" charset="0"/>
                </a:rPr>
                <a:t>Student</a:t>
              </a:r>
              <a:endParaRPr lang="en-US" sz="2200">
                <a:latin typeface="Gill Sans MT" pitchFamily="34" charset="0"/>
              </a:endParaRPr>
            </a:p>
          </p:txBody>
        </p:sp>
        <p:sp>
          <p:nvSpPr>
            <p:cNvPr id="27662" name="Text Box 8"/>
            <p:cNvSpPr txBox="1">
              <a:spLocks noChangeArrowheads="1"/>
            </p:cNvSpPr>
            <p:nvPr/>
          </p:nvSpPr>
          <p:spPr bwMode="auto">
            <a:xfrm>
              <a:off x="2317" y="2181"/>
              <a:ext cx="1494" cy="551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endParaRPr lang="en-US" sz="2200">
                <a:latin typeface="Gill Sans MT" pitchFamily="34" charset="0"/>
              </a:endParaRPr>
            </a:p>
          </p:txBody>
        </p:sp>
        <p:sp>
          <p:nvSpPr>
            <p:cNvPr id="27663" name="Text Box 9"/>
            <p:cNvSpPr txBox="1">
              <a:spLocks noChangeArrowheads="1"/>
            </p:cNvSpPr>
            <p:nvPr/>
          </p:nvSpPr>
          <p:spPr bwMode="auto">
            <a:xfrm>
              <a:off x="2256" y="2877"/>
              <a:ext cx="1776" cy="498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141467" tIns="70733" rIns="141467" bIns="70733">
              <a:spAutoFit/>
            </a:bodyPr>
            <a:lstStyle/>
            <a:p>
              <a:pPr defTabSz="1414463">
                <a:spcBef>
                  <a:spcPct val="50000"/>
                </a:spcBef>
              </a:pPr>
              <a:endParaRPr lang="en-US" sz="1900" b="1">
                <a:solidFill>
                  <a:schemeClr val="accent1"/>
                </a:solidFill>
                <a:latin typeface="Gill Sans MT" pitchFamily="34" charset="0"/>
              </a:endParaRPr>
            </a:p>
          </p:txBody>
        </p:sp>
        <p:sp>
          <p:nvSpPr>
            <p:cNvPr id="27664" name="Line 12"/>
            <p:cNvSpPr>
              <a:spLocks noChangeShapeType="1"/>
            </p:cNvSpPr>
            <p:nvPr/>
          </p:nvSpPr>
          <p:spPr bwMode="auto">
            <a:xfrm>
              <a:off x="2208" y="2338"/>
              <a:ext cx="186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56" name="TextBox 25"/>
          <p:cNvSpPr txBox="1">
            <a:spLocks noChangeArrowheads="1"/>
          </p:cNvSpPr>
          <p:nvPr/>
        </p:nvSpPr>
        <p:spPr bwMode="auto">
          <a:xfrm>
            <a:off x="6934200" y="2786063"/>
            <a:ext cx="1143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Gill Sans MT" pitchFamily="34" charset="0"/>
              </a:rPr>
              <a:t>&lt;&lt;Entity&gt;&gt;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286000" y="3581400"/>
            <a:ext cx="14557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5979319" y="2859881"/>
            <a:ext cx="12700" cy="14557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428604"/>
            <a:ext cx="7543800" cy="762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Object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/>
              <a:t>It is a representation of an entity, either real-world or conceptual</a:t>
            </a:r>
          </a:p>
          <a:p>
            <a:pPr eaLnBrk="1" hangingPunct="1"/>
            <a:r>
              <a:rPr lang="en-US"/>
              <a:t>Example:</a:t>
            </a:r>
          </a:p>
          <a:p>
            <a:pPr lvl="1" eaLnBrk="1" hangingPunct="1"/>
            <a:r>
              <a:rPr lang="en-US" u="sng"/>
              <a:t>Concrete</a:t>
            </a:r>
            <a:r>
              <a:rPr lang="en-US"/>
              <a:t>: my car, Ali’s computer</a:t>
            </a:r>
          </a:p>
          <a:p>
            <a:pPr lvl="1" eaLnBrk="1" hangingPunct="1"/>
            <a:r>
              <a:rPr lang="en-US" u="sng"/>
              <a:t>Concept</a:t>
            </a:r>
            <a:r>
              <a:rPr lang="en-US"/>
              <a:t>: chemical process, a bank transaction, a purchase order..etc.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543800" cy="114300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Object</a:t>
            </a:r>
            <a:br>
              <a:rPr lang="en-US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State, Behavior, Identity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State:</a:t>
            </a:r>
          </a:p>
          <a:p>
            <a:pPr lvl="1" eaLnBrk="1" hangingPunct="1"/>
            <a:r>
              <a:rPr lang="en-US" sz="2400" dirty="0"/>
              <a:t>One of the possible conditions in which the object may exist</a:t>
            </a:r>
          </a:p>
          <a:p>
            <a:pPr lvl="1" eaLnBrk="1" hangingPunct="1"/>
            <a:r>
              <a:rPr lang="en-US" sz="2400" dirty="0"/>
              <a:t>May change over time</a:t>
            </a:r>
          </a:p>
          <a:p>
            <a:pPr lvl="1" eaLnBrk="1" hangingPunct="1"/>
            <a:r>
              <a:rPr lang="en-US" sz="2400" dirty="0"/>
              <a:t>Defined by: set of properties (with the values of the properties)</a:t>
            </a:r>
          </a:p>
          <a:p>
            <a:pPr lvl="1" eaLnBrk="1" hangingPunct="1"/>
            <a:r>
              <a:rPr lang="en-US" sz="2400" u="sng" dirty="0"/>
              <a:t>Example</a:t>
            </a:r>
            <a:r>
              <a:rPr lang="en-US" sz="2400" dirty="0"/>
              <a:t>: course offering object may be in open or closed state.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Behavior:</a:t>
            </a:r>
          </a:p>
          <a:p>
            <a:pPr lvl="1" eaLnBrk="1" hangingPunct="1"/>
            <a:r>
              <a:rPr lang="en-US" sz="2400" dirty="0"/>
              <a:t>everything an object can do</a:t>
            </a:r>
          </a:p>
          <a:p>
            <a:pPr lvl="1" eaLnBrk="1" hangingPunct="1"/>
            <a:r>
              <a:rPr lang="en-US" sz="2400" u="sng" dirty="0"/>
              <a:t>Example</a:t>
            </a:r>
            <a:r>
              <a:rPr lang="en-US" sz="2400" dirty="0"/>
              <a:t>: behavior of course offering: add a student, delete a student</a:t>
            </a:r>
          </a:p>
          <a:p>
            <a:pPr eaLnBrk="1" hangingPunct="1"/>
            <a:r>
              <a:rPr lang="en-US" sz="2800" dirty="0"/>
              <a:t>Identity:</a:t>
            </a:r>
          </a:p>
          <a:p>
            <a:pPr lvl="1" eaLnBrk="1" hangingPunct="1"/>
            <a:r>
              <a:rPr lang="en-US" sz="2400" dirty="0"/>
              <a:t>Each object is unique</a:t>
            </a:r>
          </a:p>
          <a:p>
            <a:pPr lvl="1" eaLnBrk="1" hangingPunct="1"/>
            <a:r>
              <a:rPr lang="en-US" sz="2400" u="sng" dirty="0"/>
              <a:t>Example</a:t>
            </a:r>
            <a:r>
              <a:rPr lang="en-US" sz="2400" dirty="0"/>
              <a:t>, SWE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215-01</a:t>
            </a:r>
            <a:r>
              <a:rPr lang="en-US" sz="2400" dirty="0"/>
              <a:t> and SWE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215-51</a:t>
            </a:r>
            <a:r>
              <a:rPr lang="en-US" sz="2400" dirty="0"/>
              <a:t> are two objects.</a:t>
            </a:r>
          </a:p>
          <a:p>
            <a:pPr eaLnBrk="1" hangingPunct="1"/>
            <a:endParaRPr lang="en-US" sz="2800" dirty="0"/>
          </a:p>
          <a:p>
            <a:pPr eaLnBrk="1" hangingPunct="1"/>
            <a:endParaRPr lang="en-US" sz="28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543800" cy="114300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Object</a:t>
            </a:r>
            <a:br>
              <a:rPr lang="en-US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State, Behavior, Identity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3DE002-3536-4D0D-9FB4-0609BBE1C74E}" type="slidenum">
              <a:rPr lang="ar-SA"/>
              <a:pPr>
                <a:defRPr/>
              </a:pPr>
              <a:t>7</a:t>
            </a:fld>
            <a:endParaRPr lang="en-US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Objects in UML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t="69414"/>
          <a:stretch/>
        </p:blipFill>
        <p:spPr bwMode="auto">
          <a:xfrm>
            <a:off x="4814102" y="1812036"/>
            <a:ext cx="3829050" cy="12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7509" name="Text Box 5"/>
          <p:cNvSpPr txBox="1">
            <a:spLocks noChangeArrowheads="1"/>
          </p:cNvSpPr>
          <p:nvPr/>
        </p:nvSpPr>
        <p:spPr bwMode="auto">
          <a:xfrm>
            <a:off x="303543" y="3844188"/>
            <a:ext cx="3490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hlink"/>
                </a:solidFill>
              </a:rPr>
              <a:t>objectName</a:t>
            </a:r>
            <a:r>
              <a:rPr lang="en-US" dirty="0">
                <a:solidFill>
                  <a:schemeClr val="hlink"/>
                </a:solidFill>
              </a:rPr>
              <a:t>: </a:t>
            </a:r>
            <a:r>
              <a:rPr lang="en-US" dirty="0" err="1">
                <a:solidFill>
                  <a:schemeClr val="hlink"/>
                </a:solidFill>
              </a:rPr>
              <a:t>className</a:t>
            </a:r>
            <a:endParaRPr lang="en-US" dirty="0">
              <a:solidFill>
                <a:schemeClr val="hlink"/>
              </a:solidFill>
            </a:endParaRPr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303543" y="4315882"/>
            <a:ext cx="407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hlink"/>
                </a:solidFill>
              </a:rPr>
              <a:t>Attribute name : type = value</a:t>
            </a:r>
          </a:p>
        </p:txBody>
      </p:sp>
      <p:sp>
        <p:nvSpPr>
          <p:cNvPr id="277511" name="Text Box 7"/>
          <p:cNvSpPr txBox="1">
            <a:spLocks noChangeArrowheads="1"/>
          </p:cNvSpPr>
          <p:nvPr/>
        </p:nvSpPr>
        <p:spPr bwMode="auto">
          <a:xfrm>
            <a:off x="336104" y="5381451"/>
            <a:ext cx="6218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hlink"/>
                </a:solidFill>
              </a:rPr>
              <a:t>(same operations</a:t>
            </a:r>
            <a:r>
              <a:rPr lang="en-US" dirty="0"/>
              <a:t> </a:t>
            </a:r>
            <a:r>
              <a:rPr lang="en-US" dirty="0">
                <a:solidFill>
                  <a:schemeClr val="hlink"/>
                </a:solidFill>
              </a:rPr>
              <a:t>for all instances of a class)</a:t>
            </a:r>
          </a:p>
        </p:txBody>
      </p:sp>
      <p:sp>
        <p:nvSpPr>
          <p:cNvPr id="277512" name="Text Box 8"/>
          <p:cNvSpPr txBox="1">
            <a:spLocks noChangeArrowheads="1"/>
          </p:cNvSpPr>
          <p:nvPr/>
        </p:nvSpPr>
        <p:spPr bwMode="auto">
          <a:xfrm>
            <a:off x="303543" y="2328013"/>
            <a:ext cx="3490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hlink"/>
                </a:solidFill>
              </a:rPr>
              <a:t>objectName</a:t>
            </a:r>
            <a:r>
              <a:rPr lang="en-US" dirty="0">
                <a:solidFill>
                  <a:schemeClr val="hlink"/>
                </a:solidFill>
              </a:rPr>
              <a:t>: </a:t>
            </a:r>
            <a:r>
              <a:rPr lang="en-US" dirty="0" err="1">
                <a:solidFill>
                  <a:schemeClr val="hlink"/>
                </a:solidFill>
              </a:rPr>
              <a:t>className</a:t>
            </a:r>
            <a:endParaRPr lang="en-US" dirty="0">
              <a:solidFill>
                <a:schemeClr val="hlink"/>
              </a:solidFill>
            </a:endParaRP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BFAF94E7-9AEE-4367-B66C-61140841E6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b="64884"/>
          <a:stretch/>
        </p:blipFill>
        <p:spPr bwMode="auto">
          <a:xfrm>
            <a:off x="4741862" y="3793237"/>
            <a:ext cx="38290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4EF3AF-50B6-463B-AAAC-0BCDA987A794}" type="slidenum">
              <a:rPr lang="ar-SA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840" tIns="44623" rIns="90840" bIns="44623"/>
          <a:lstStyle/>
          <a:p>
            <a:pPr eaLnBrk="1" hangingPunct="1">
              <a:defRPr/>
            </a:pPr>
            <a:r>
              <a:rPr lang="en-GB"/>
              <a:t>Object communication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0840" tIns="44623" rIns="90840" bIns="44623"/>
          <a:lstStyle/>
          <a:p>
            <a:pPr eaLnBrk="1" hangingPunct="1"/>
            <a:r>
              <a:rPr lang="en-GB" sz="2200" dirty="0"/>
              <a:t>Conceptually, objects communicate by </a:t>
            </a:r>
            <a:br>
              <a:rPr lang="en-GB" sz="2200" dirty="0"/>
            </a:br>
            <a:r>
              <a:rPr lang="en-GB" sz="2200" dirty="0"/>
              <a:t>message passing.</a:t>
            </a:r>
          </a:p>
          <a:p>
            <a:pPr eaLnBrk="1" hangingPunct="1"/>
            <a:r>
              <a:rPr lang="en-GB" sz="2200" dirty="0"/>
              <a:t>Messages</a:t>
            </a:r>
          </a:p>
          <a:p>
            <a:pPr lvl="1" eaLnBrk="1" hangingPunct="1"/>
            <a:r>
              <a:rPr lang="en-GB" sz="2200" dirty="0"/>
              <a:t>The name of the service requested by the calling object;</a:t>
            </a:r>
          </a:p>
          <a:p>
            <a:pPr lvl="1" eaLnBrk="1" hangingPunct="1"/>
            <a:r>
              <a:rPr lang="en-GB" sz="2200" dirty="0"/>
              <a:t>Copies of the information required to execute the service </a:t>
            </a:r>
            <a:br>
              <a:rPr lang="en-GB" sz="2200" dirty="0"/>
            </a:br>
            <a:r>
              <a:rPr lang="en-GB" sz="2200" dirty="0"/>
              <a:t>and the name of a holder for the result of the service.</a:t>
            </a:r>
          </a:p>
          <a:p>
            <a:pPr eaLnBrk="1" hangingPunct="1"/>
            <a:r>
              <a:rPr lang="en-GB" sz="2200" dirty="0"/>
              <a:t>In practice, messages are often implemented </a:t>
            </a:r>
            <a:br>
              <a:rPr lang="en-GB" sz="2200" dirty="0"/>
            </a:br>
            <a:r>
              <a:rPr lang="en-GB" sz="2200" dirty="0"/>
              <a:t>by procedure calls</a:t>
            </a:r>
          </a:p>
          <a:p>
            <a:pPr lvl="1" eaLnBrk="1" hangingPunct="1"/>
            <a:r>
              <a:rPr lang="en-GB" sz="2200" dirty="0"/>
              <a:t>Name = procedure name;</a:t>
            </a:r>
          </a:p>
          <a:p>
            <a:pPr lvl="1" eaLnBrk="1" hangingPunct="1"/>
            <a:r>
              <a:rPr lang="en-GB" sz="2200" dirty="0"/>
              <a:t>Information = parameter list.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Interaction/ Sequence Diagrams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875</TotalTime>
  <Words>941</Words>
  <Application>Microsoft Office PowerPoint</Application>
  <PresentationFormat>On-screen Show (4:3)</PresentationFormat>
  <Paragraphs>162</Paragraphs>
  <Slides>34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Corbel</vt:lpstr>
      <vt:lpstr>Gill Sans MT</vt:lpstr>
      <vt:lpstr>Tahoma</vt:lpstr>
      <vt:lpstr>Times</vt:lpstr>
      <vt:lpstr>Times New Roman</vt:lpstr>
      <vt:lpstr>Wingdings</vt:lpstr>
      <vt:lpstr>Wingdings 2</vt:lpstr>
      <vt:lpstr>Wingdings 3</vt:lpstr>
      <vt:lpstr>Module</vt:lpstr>
      <vt:lpstr>UML Objects and Sequence/Interaction  Diagrams</vt:lpstr>
      <vt:lpstr>Objects</vt:lpstr>
      <vt:lpstr>Objects &amp; Classes</vt:lpstr>
      <vt:lpstr>Object</vt:lpstr>
      <vt:lpstr>Object State, Behavior, Identity</vt:lpstr>
      <vt:lpstr>Object State, Behavior, Identity</vt:lpstr>
      <vt:lpstr>Objects in UML</vt:lpstr>
      <vt:lpstr>Object communication</vt:lpstr>
      <vt:lpstr>Interaction/ Sequence Diagrams</vt:lpstr>
      <vt:lpstr>Interaction Diagram</vt:lpstr>
      <vt:lpstr>Sequence diagram</vt:lpstr>
      <vt:lpstr>Sequence diagram…</vt:lpstr>
      <vt:lpstr>Fun Example Objects</vt:lpstr>
      <vt:lpstr>Fun Example Sequence diagram</vt:lpstr>
      <vt:lpstr>Fun Example Sequence diagram</vt:lpstr>
      <vt:lpstr>Sequence Diagram</vt:lpstr>
      <vt:lpstr>Sequence Diagram</vt:lpstr>
      <vt:lpstr>Message Synchronization</vt:lpstr>
      <vt:lpstr>Where DO I start ?</vt:lpstr>
      <vt:lpstr>Starting Interaction Diagrams</vt:lpstr>
      <vt:lpstr>Sequence Diagram Example</vt:lpstr>
      <vt:lpstr>Fragments</vt:lpstr>
      <vt:lpstr>Alternative Fragment</vt:lpstr>
      <vt:lpstr>Loop Fragment</vt:lpstr>
      <vt:lpstr>Classes Types</vt:lpstr>
      <vt:lpstr>The Classes</vt:lpstr>
      <vt:lpstr>Roles of Objects/Classes</vt:lpstr>
      <vt:lpstr>Roles of Objects/Classes</vt:lpstr>
      <vt:lpstr>Class/Object Stereotypes</vt:lpstr>
      <vt:lpstr>Boundary</vt:lpstr>
      <vt:lpstr>Boundary</vt:lpstr>
      <vt:lpstr>Entity and their Attributes</vt:lpstr>
      <vt:lpstr>Control Classes</vt:lpstr>
      <vt:lpstr>Class/Object Interaction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Interaction Diagrams</dc:title>
  <dc:creator>Irfan Ahmad</dc:creator>
  <cp:lastModifiedBy>Abdulmjeed Alothman</cp:lastModifiedBy>
  <cp:revision>56</cp:revision>
  <dcterms:created xsi:type="dcterms:W3CDTF">2001-10-09T23:31:46Z</dcterms:created>
  <dcterms:modified xsi:type="dcterms:W3CDTF">2020-03-03T10:50:51Z</dcterms:modified>
</cp:coreProperties>
</file>